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8" r:id="rId3"/>
    <p:sldId id="329" r:id="rId4"/>
    <p:sldId id="332" r:id="rId5"/>
    <p:sldId id="333" r:id="rId6"/>
    <p:sldId id="335" r:id="rId7"/>
    <p:sldId id="336" r:id="rId8"/>
    <p:sldId id="340" r:id="rId9"/>
    <p:sldId id="337" r:id="rId10"/>
    <p:sldId id="339" r:id="rId11"/>
    <p:sldId id="341" r:id="rId12"/>
    <p:sldId id="342" r:id="rId13"/>
    <p:sldId id="344" r:id="rId14"/>
    <p:sldId id="343" r:id="rId15"/>
    <p:sldId id="261" r:id="rId16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елест Жанна Вячеславовна" initials="ШЖВ" lastIdx="0" clrIdx="0">
    <p:extLst>
      <p:ext uri="{19B8F6BF-5375-455C-9EA6-DF929625EA0E}">
        <p15:presenceInfo xmlns:p15="http://schemas.microsoft.com/office/powerpoint/2012/main" userId="S-1-5-21-3576211187-692830323-197353621-42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E00"/>
    <a:srgbClr val="C7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6395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8C603-096A-40DF-BBB0-00CE83595A43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1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1195F-29A6-43CC-8F88-D454A9D12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965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5F4F9-103D-498E-85ED-62DB4AF17B1B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9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1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F0990-FC19-42E3-846E-26F196D08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52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7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38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48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2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97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01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9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58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24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7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67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4CE70-8D63-4DA9-8161-346315E8751A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F0FE9-6F44-4FB8-9A33-C8B8B672E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5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.egorova@labques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bquest.ru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4289" y="5029615"/>
            <a:ext cx="2344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DINCyr-Bold" panose="02000503030000020004" pitchFamily="2" charset="-52"/>
              </a:rPr>
              <a:t>ЛабКвест </a:t>
            </a:r>
            <a:endParaRPr lang="ru-RU" sz="3600" b="1" dirty="0">
              <a:solidFill>
                <a:schemeClr val="bg1"/>
              </a:solidFill>
              <a:latin typeface="DINCyr-Bold" panose="02000503030000020004" pitchFamily="2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1231389" y="5962487"/>
            <a:ext cx="3736815" cy="45719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73088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537" y="889948"/>
            <a:ext cx="11882971" cy="57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персонала: универсал - сочетает требования администратора и медицинской сестры.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Администратор </a:t>
            </a:r>
            <a:r>
              <a:rPr lang="ru-RU" sz="1100" b="1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администратор-кассир):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Хорошее 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владение ПК (MS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‚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эл.почта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‚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Желательно (необязательно): Наличие медицинского образования или аналогичного опыта работы;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Ответственность‚ доброжелательность‚ эмоциональная устойчивость;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Коммуникабельность, обучаемость;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Приятная внешность‚ опрятность.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Обязанности: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Встреча клиентов на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ресепшне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целевых показателей по продажам, качеству обслуживания; 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об услугах и их стоимости;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заказов и запись на прием в специализированной программе на ПК;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денежных расчетов (касса‚ терминал);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Выдача результатов анализов;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Ведение документации‚ отчетность;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по стандартам и соблюдение корпоративных правил.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100" b="1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сестра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Оконченное среднее профессиональное образование (по специальности «Сестринское дело»‚ «Лечебное дело»‚ «Акушерское дело»);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действующего сертификата 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специалиста по специальности «Сестринское дело», «Общая практика», «Сестринское дело в педиатрии», Удостоверение о повышении квалификации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 забора венозной крови‚ желателен опыт работы с детьми;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Доброжелательность;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Обучаемость.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Обязанности: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манипуляций по забору биоматериала для исследований: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забор венозной‚ капиллярной крови у взрослых и детей;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забор урогенитальных мазков у мужчин и женщин;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забор мазков из зева‚ носа‚ ректальных;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стандартов обслуживания клиентов;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</a:t>
            </a:r>
            <a:r>
              <a:rPr lang="ru-RU" sz="11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СанЭпид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режима</a:t>
            </a:r>
            <a:r>
              <a:rPr lang="ru-RU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255" y="1531665"/>
            <a:ext cx="11401381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Логистика: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организации логистики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создано отдельное структурное подразделение, основной целью которого является: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контроль бесперебойной доставки грузов;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маршрутов грузоперевозок при минимальных сроках и их стоимости;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и контроль температурного режима доставки биологических образцов;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надежных и проверенных перевозчиков, выбор подходящего оборудования для перевозки биологических образцов;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контроль соблюдения стандартов, положений и инструкций по доставке биологических образцов и других грузов.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Курьерское обслуживание Центра осуществляется силами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согласованному графику посещения. График составляется Правообладателем самостоятельно.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Результатом составления логистической схемы является маршрут доставки, который позволяет обеспечить своевременную доставку биоматериала в одну из Лабораторий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255" y="1531665"/>
            <a:ext cx="11401381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Ценообразование:</a:t>
            </a:r>
            <a:endParaRPr lang="ru-RU" dirty="0"/>
          </a:p>
          <a:p>
            <a:r>
              <a:rPr lang="ru-RU" dirty="0"/>
              <a:t>Розничный прейскурант на лабораторные исследования разрабатывается и устанавливается Правообладателем и не может быть изменен Партнером самостоятельно.</a:t>
            </a:r>
          </a:p>
          <a:p>
            <a:r>
              <a:rPr lang="ru-RU" dirty="0"/>
              <a:t>Розничный прейскурант разрабатывается индивидуально для каждого региона в соответствии со стратегией развития в данном регионе, а также в целях поддержки конкурентоспособности ценовой политики.</a:t>
            </a:r>
          </a:p>
          <a:p>
            <a:r>
              <a:rPr lang="ru-RU" dirty="0"/>
              <a:t>Партнер может внести предложения по изменению прейскуранта на те или иные выполняемые </a:t>
            </a:r>
            <a:r>
              <a:rPr lang="ru-RU" dirty="0" err="1"/>
              <a:t>ЛабКвест</a:t>
            </a:r>
            <a:r>
              <a:rPr lang="ru-RU" dirty="0"/>
              <a:t> виды услуг.</a:t>
            </a:r>
          </a:p>
          <a:p>
            <a:r>
              <a:rPr lang="ru-RU" dirty="0"/>
              <a:t>Стоимость услуг по взятию биоматериала определяется единая на город.</a:t>
            </a:r>
          </a:p>
          <a:p>
            <a:r>
              <a:rPr lang="ru-RU" dirty="0"/>
              <a:t>Обо всех изменениях прейскуранта Правообладатель информирует Партнера заранее и организует проведение мероприятий по изменению цен в единой информационной системе, Контакт-центре, на официальном сайте и на бумажных носителях.</a:t>
            </a:r>
          </a:p>
          <a:p>
            <a:r>
              <a:rPr lang="ru-RU" dirty="0"/>
              <a:t> </a:t>
            </a:r>
          </a:p>
          <a:p>
            <a:pPr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436" y="1416500"/>
            <a:ext cx="116193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Затраты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организации запуска процедурного кабинета - в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значительной степени зависят от наличия действующего процедурного кабинета, его обстановки и имеющегося оборудования.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стоит учесть затраты на ФОТ процедурной медицинской сестры (если такой сотрудник ранее отсутствовал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Затраты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маркетинговое оформление (вывеска, информационный стенд, логотипы, режим работы) 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Затраты на кассу, принтер штрих кодов </a:t>
            </a:r>
          </a:p>
          <a:p>
            <a:pPr>
              <a:spcAft>
                <a:spcPts val="0"/>
              </a:spcAft>
            </a:pP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/>
              <a:t>Ежемесячные </a:t>
            </a:r>
            <a:r>
              <a:rPr lang="ru-RU" b="1" dirty="0"/>
              <a:t>затраты на функционирование Центра.</a:t>
            </a:r>
            <a:endParaRPr lang="ru-RU" dirty="0"/>
          </a:p>
          <a:p>
            <a:r>
              <a:rPr lang="ru-RU" dirty="0"/>
              <a:t>Как правило, Центр не требует практически никаких дополнительных ежемесячных финансовых затрат по отношению к существующим затратам на содержание медицинского центра.</a:t>
            </a:r>
          </a:p>
          <a:p>
            <a:r>
              <a:rPr lang="ru-RU" dirty="0"/>
              <a:t>Добавьте к своим постоянным затратам только ФОТ медицинской сестры (если такой сотрудник ранее отсутствовал), а также затраты на </a:t>
            </a:r>
            <a:r>
              <a:rPr lang="ru-RU" dirty="0" smtClean="0"/>
              <a:t>рекламу.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1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предложение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681407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685527"/>
              </p:ext>
            </p:extLst>
          </p:nvPr>
        </p:nvGraphicFramePr>
        <p:xfrm>
          <a:off x="1745673" y="930574"/>
          <a:ext cx="7167417" cy="5212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3399">
                  <a:extLst>
                    <a:ext uri="{9D8B030D-6E8A-4147-A177-3AD203B41FA5}">
                      <a16:colId xmlns:a16="http://schemas.microsoft.com/office/drawing/2014/main" val="4158297927"/>
                    </a:ext>
                  </a:extLst>
                </a:gridCol>
                <a:gridCol w="827009">
                  <a:extLst>
                    <a:ext uri="{9D8B030D-6E8A-4147-A177-3AD203B41FA5}">
                      <a16:colId xmlns:a16="http://schemas.microsoft.com/office/drawing/2014/main" val="2973299133"/>
                    </a:ext>
                  </a:extLst>
                </a:gridCol>
                <a:gridCol w="827009">
                  <a:extLst>
                    <a:ext uri="{9D8B030D-6E8A-4147-A177-3AD203B41FA5}">
                      <a16:colId xmlns:a16="http://schemas.microsoft.com/office/drawing/2014/main" val="3224556399"/>
                    </a:ext>
                  </a:extLst>
                </a:gridCol>
              </a:tblGrid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Условия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</a:rPr>
                        <a:t>Лквест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</a:rPr>
                        <a:t>Партнер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18843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</a:rPr>
                        <a:t>Вознаграждение за лабораторные исследования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60</a:t>
                      </a:r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40</a:t>
                      </a:r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70171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</a:rPr>
                        <a:t>Вознаграждение за </a:t>
                      </a:r>
                      <a:r>
                        <a:rPr lang="ru-RU" sz="1200" u="none" strike="noStrike" dirty="0">
                          <a:effectLst/>
                        </a:rPr>
                        <a:t>взятие </a:t>
                      </a:r>
                      <a:r>
                        <a:rPr lang="ru-RU" sz="1200" u="none" strike="noStrike" dirty="0" smtClean="0">
                          <a:effectLst/>
                        </a:rPr>
                        <a:t>биоматериала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1069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Роялти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276226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Оборудование: Центрифуга, </a:t>
                      </a:r>
                      <a:r>
                        <a:rPr lang="ru-RU" sz="1200" u="none" strike="noStrike" dirty="0" smtClean="0">
                          <a:effectLst/>
                        </a:rPr>
                        <a:t>Принтер </a:t>
                      </a:r>
                      <a:r>
                        <a:rPr lang="ru-RU" sz="1200" u="none" strike="noStrike" dirty="0">
                          <a:effectLst/>
                        </a:rPr>
                        <a:t>ШК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100</a:t>
                      </a:r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6572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Персонал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286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Вывеска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06564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Информационный стенд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3792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Полиграфия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28443"/>
                  </a:ext>
                </a:extLst>
              </a:tr>
              <a:tr h="2265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Федеральные активности, </a:t>
                      </a:r>
                      <a:r>
                        <a:rPr lang="ru-RU" sz="1200" u="none" strike="noStrike" dirty="0" smtClean="0">
                          <a:effectLst/>
                        </a:rPr>
                        <a:t>скидки, Кросс промо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0928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effectLst/>
                        </a:rPr>
                        <a:t>Размещение </a:t>
                      </a:r>
                      <a:r>
                        <a:rPr lang="ru-RU" sz="1200" u="none" strike="noStrike" dirty="0">
                          <a:effectLst/>
                        </a:rPr>
                        <a:t>на Яндекс Картах, Контекст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7281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Сайт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ЛабКвест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082810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Кассовый аппарат (использование текущего, либо приобретение отдельного)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5261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Логистика, на постоянной основе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28937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Консультации </a:t>
                      </a:r>
                      <a:r>
                        <a:rPr lang="ru-RU" sz="1200" u="none" strike="noStrike" dirty="0" smtClean="0">
                          <a:effectLst/>
                        </a:rPr>
                        <a:t>пациентов в Контакт Центре </a:t>
                      </a:r>
                      <a:r>
                        <a:rPr lang="ru-RU" sz="1200" u="none" strike="noStrike" dirty="0">
                          <a:effectLst/>
                        </a:rPr>
                        <a:t>по анализам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01278"/>
                  </a:ext>
                </a:extLst>
              </a:tr>
              <a:tr h="1376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Консультации </a:t>
                      </a:r>
                      <a:r>
                        <a:rPr lang="ru-RU" sz="1200" u="none" strike="noStrike" dirty="0" smtClean="0">
                          <a:effectLst/>
                        </a:rPr>
                        <a:t>доктор/доктор, пациент/доктор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6088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Расходный материал для взятия анализов, по списку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5889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Расходный материал, дополнительно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0307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ЛИС/МИС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4586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Программа лояльности для клиента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4353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Товарный знак (регистрация)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16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Обучение персонала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9968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Подбор персонала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50%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20988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Стойка (своя)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7754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Паушальный взнос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9492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</a:rPr>
                        <a:t>Кобренд</a:t>
                      </a:r>
                      <a:r>
                        <a:rPr lang="ru-RU" sz="1200" u="none" strike="noStrike" dirty="0">
                          <a:effectLst/>
                        </a:rPr>
                        <a:t> на сайте </a:t>
                      </a:r>
                      <a:r>
                        <a:rPr lang="ru-RU" sz="1200" u="none" strike="noStrike" dirty="0" smtClean="0">
                          <a:effectLst/>
                        </a:rPr>
                        <a:t>клиники, при желании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100%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32538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Одежда </a:t>
                      </a:r>
                      <a:r>
                        <a:rPr lang="ru-RU" sz="1200" u="none" strike="noStrike" dirty="0" smtClean="0">
                          <a:effectLst/>
                        </a:rPr>
                        <a:t>персонала, при желании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8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0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41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35670" y="3812133"/>
            <a:ext cx="10254003" cy="6863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ВОЗНИКНОВЕНИИ ВОПРОСОВ ГОТОВА ОТВЕТИТЬ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6019816" y="3197085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7DD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9043" y="6421605"/>
            <a:ext cx="96843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tx2">
                    <a:lumMod val="60000"/>
                    <a:lumOff val="4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pic>
        <p:nvPicPr>
          <p:cNvPr id="7" name="Изображение 5" descr="brend-book_ЛабКвест_des2-1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70" y="548640"/>
            <a:ext cx="754361" cy="752731"/>
          </a:xfrm>
          <a:prstGeom prst="rect">
            <a:avLst/>
          </a:prstGeom>
        </p:spPr>
      </p:pic>
      <p:pic>
        <p:nvPicPr>
          <p:cNvPr id="8" name="Изображение 10" descr="brend-book_ЛабКвест_des2-2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244" y="1178070"/>
            <a:ext cx="2192877" cy="1233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70218" y="4944277"/>
            <a:ext cx="38515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Виктория Егорова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Директор по развитию регионов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моб. </a:t>
            </a:r>
            <a:r>
              <a:rPr lang="en-US" dirty="0">
                <a:solidFill>
                  <a:schemeClr val="bg1"/>
                </a:solidFill>
              </a:rPr>
              <a:t>+7 911 913 50 25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e-mail: </a:t>
            </a:r>
            <a:r>
              <a:rPr lang="en-US" u="sng" dirty="0">
                <a:hlinkClick r:id="rId4"/>
              </a:rPr>
              <a:t>v.egorova@labquest.org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95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221556"/>
            <a:ext cx="8601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41C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Лаборатория ЛабКвест</a:t>
            </a:r>
            <a:endParaRPr lang="ru-RU" sz="2400" b="1" u="sng" dirty="0">
              <a:solidFill>
                <a:srgbClr val="041C2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08" y="683221"/>
            <a:ext cx="9208656" cy="52893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5649" y="5688198"/>
            <a:ext cx="10091515" cy="803563"/>
          </a:xfrm>
          <a:prstGeom prst="rect">
            <a:avLst/>
          </a:prstGeom>
          <a:solidFill>
            <a:srgbClr val="CADE00"/>
          </a:solidFill>
          <a:ln>
            <a:solidFill>
              <a:srgbClr val="CAD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Конкурентное преимущество в диагностике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Covid-19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Экспресс-тесты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для диагностики. Предоставление со стороны ЛабКвест тестов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,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по конкурентной стоимости в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рознице.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3953164" y="138871"/>
            <a:ext cx="4567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1050607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1270" y="1544311"/>
            <a:ext cx="111976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Кобренд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процедурный кабинет под брендом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базе действующего Ц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ентра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стороннего бренда. В Центре под брендом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предоставляются услуги только по лабораторной диагностике.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Формат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собой процедурный кабинет, в котором выполняется взятие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биоматериала по стандартам </a:t>
            </a: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1270" y="3187039"/>
            <a:ext cx="113023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Предложение по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Кобрендингу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отличный способ для владельцев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Центров диверсифицировать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свой бизнес с минимальными затратами.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заказов происходит на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ресепшн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Клиники в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программном обеспечении (далее ПО)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либо на отдельной стойке (в случае необходимости разделения потоков Клиники).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 может потребоваться – наличие второго кассового аппарата и приобретение принтера штрих кодов.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Зона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ресепшн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оснащение/внешний вид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процедурного кабинета могут быть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оформлены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стандартном стиле </a:t>
            </a: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(обсуждается индивидуально).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оформления холла, процедурного кабинета предлагаются отделом маркетинга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совместно с партнером выбираются приемлемые варианты.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242" y="110999"/>
            <a:ext cx="1357168" cy="112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4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510" y="1342176"/>
            <a:ext cx="1176618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требуется для старта: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действующей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лицензии при оказании первичной доврачебной медико-санитарной помощи в амбулаторных условиях по: сестринскому делу и /или сестринскому делу в педиатрии;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процедурного кабинета для забора крови/мазков/др. биоматериала оформленного и оснащенного по рекомендациям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4885" y="3701524"/>
            <a:ext cx="107023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Документально сделка оформляется двумя договорами: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Агентский договор на выполнение лабораторных исследований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Контракт коммерческой концессии на использование товарного знака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(регистрируется в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Роспотенте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38342"/>
              </p:ext>
            </p:extLst>
          </p:nvPr>
        </p:nvGraphicFramePr>
        <p:xfrm>
          <a:off x="2161309" y="2801542"/>
          <a:ext cx="6816435" cy="1487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9552">
                  <a:extLst>
                    <a:ext uri="{9D8B030D-6E8A-4147-A177-3AD203B41FA5}">
                      <a16:colId xmlns:a16="http://schemas.microsoft.com/office/drawing/2014/main" val="4106180989"/>
                    </a:ext>
                  </a:extLst>
                </a:gridCol>
                <a:gridCol w="1549919">
                  <a:extLst>
                    <a:ext uri="{9D8B030D-6E8A-4147-A177-3AD203B41FA5}">
                      <a16:colId xmlns:a16="http://schemas.microsoft.com/office/drawing/2014/main" val="2344787581"/>
                    </a:ext>
                  </a:extLst>
                </a:gridCol>
                <a:gridCol w="1756964">
                  <a:extLst>
                    <a:ext uri="{9D8B030D-6E8A-4147-A177-3AD203B41FA5}">
                      <a16:colId xmlns:a16="http://schemas.microsoft.com/office/drawing/2014/main" val="13566479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Название доходной статьи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Доход Партнера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Доход Правообладателя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262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Проведение лабораторных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исследований (*)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9730"/>
                  </a:ext>
                </a:extLst>
              </a:tr>
              <a:tr h="268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Взятие биоматериала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699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Роялти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784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66031" y="1206054"/>
            <a:ext cx="105637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Доходная часть Партнера складывается из оказания следующих услуг: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лабораторных исследований – Партнер получает 50 % от розничной цены исследования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(*).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Взятие биоматериала – Партнер получает 100% от розничной цены забора б/м.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роялти от объема оказанных услуг (анализы + взятие биоматериала) - 2%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031" y="6086763"/>
            <a:ext cx="10887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(*на ряд исследований взаиморасчеты могут отличаться в зависимости от себестоимости выполнения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8737" y="4835927"/>
            <a:ext cx="113459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Роялти 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периодические отчисления Пользователем Правообладателю в виде фиксированных ставок, которые выплачиваются через установленные промежутки времени в течение действия Контракта. </a:t>
            </a:r>
            <a:endParaRPr lang="ru-RU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(ставка), период выплаты Роялти устанавливаются Контрактом</a:t>
            </a:r>
            <a:r>
              <a:rPr lang="ru-RU" sz="1600" i="1" dirty="0">
                <a:solidFill>
                  <a:srgbClr val="737371"/>
                </a:solidFill>
                <a:latin typeface="MyriadPro-Regular"/>
                <a:ea typeface="Calibri" panose="020F0502020204030204" pitchFamily="34" charset="0"/>
                <a:cs typeface="MyriadPro-Regular"/>
              </a:rPr>
              <a:t>.</a:t>
            </a:r>
            <a:endParaRPr lang="ru-RU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67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6510" y="1186649"/>
            <a:ext cx="11512217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оформления Партнерства и подготовки к открытию/запуску: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Подписание Договоров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Передача Правообладателем Партнеру пакета документов: стандарт оснащения процедурного кабинета и рабочего места администратора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помещения, рекомендации (при необходимости). Косметическая отделка помещения внутри и снаружи обсуждается индивидуально (при необходимости)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Правообладатель обозначает обязательные элементы оформления, технические требования к ним, предоставляет дизайн-макеты рекламных элементов оформления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плана закупки доп. оборудования (при необходимости). 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помещения и закупка оборудования. Мебель и оборудование также регламентируется. Оборудование Партнер имеет право закупать как у поставщиков, найденных собственными силами, так и рекомендованных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Закупку и установку оборудования Партнер производит самостоятельно.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и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найм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сотрудников (при необходимости), требования к подбору и квалификации персонала предоставляется Правообладателем. 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Установка программного обеспечения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для оформления заказов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и аттестация персонала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 помещения экспертной комиссией Правообладателя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Открытие, размещение информации на сайте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подписания пакета документов за каждым Партнером закрепляется персональный менеджер, который сопровождает на всех этапах подготовки к открытию и его дальнейшей работы, а также отвечает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ешение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всех операционных вопросов и взаимодействие со структурными подразделениями Правообладателя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схема мотивации персонала, направленная на увеличение среднего чека и оборотов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азрабатываются индивидуальные Кросс маркетинговые механики для действующих пациентов Центра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проходит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и тестирование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8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6509" y="1305342"/>
            <a:ext cx="114475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Расходные материалы: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перечени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приложены к письму)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Снабжение всеми основными расходными материалами для взятия и транспортировки биологических образцов (пробирки, </a:t>
            </a: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эппендорфы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специальные среды, транспортные контейнеры и т.д.) осуществляется БЕСПЛАТНО. Дополнительные расходные материалы, не входящие в список бесплатных материалов, приобретаются Партнером самостоятельно. </a:t>
            </a:r>
          </a:p>
          <a:p>
            <a:pPr>
              <a:spcAft>
                <a:spcPts val="0"/>
              </a:spcAft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предоставить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рекомендованных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поставщиков по приобретению дополнительных расходных материалов.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Партнер самостоятельно и за свой счет обеспечивает персонал форменной одеждой в соответствии со стандартами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(обсуждаем индивидуально, при наличии другого стандарта в Клинике)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994465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255" y="1342176"/>
            <a:ext cx="1162858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Рекламная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поддержка:</a:t>
            </a:r>
            <a:endParaRPr lang="ru-RU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течение всего срока действия договоров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оказывает бесплатные консультационные услуги по рекламе и продвижению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Центра.</a:t>
            </a: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Правообладатель обеспечивает рекламную поддержку Центра при помощи следующих мероприятий: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Размещение информации о Центре на сайте</a:t>
            </a:r>
            <a:r>
              <a:rPr lang="ru-RU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www.labquest.ru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Размещение информации о Центре в Контакт-центре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Внесение Центра во все стандартные рекламные материалы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Бесплатное создание дизайн-макетов для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Партнера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Центра в Программе лояльности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(предоставление Карт клиента)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Предоставление стандартного набора рекламных материалов для размещения в Центре на протяжении всего срока действия договора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Частичная компенсация затрат на предоставление скидок по федеральным акциям,  инициированным Правообладателем, – список акций и размер компенсации скидок устанавливается в дополнительных соглашениях к договорам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 затраты на локальную рекламу и продвижение Центра (на уровне локации Центра, города, региона) Партнер несет самостоятельно.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Федеральную рекламу розничных точек, работающих под брендом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Правообладатель осуществляет на свое усмотрение, в том числе самостоятельно определяет потребность в такой рекламе.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 вышеуказанные мероприятия относятся исключительно к процедурному кабинету Партнера, Правообладатель не осуществляет рекламу медицинского центра, на базе которого размещается Центр, а также рекламу врачебных и иных услуг, кроме услуг по проведению лабораторных исследований.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сайте партнера (при наличии) размещается информация по сотрудничеству с Лабквест по выполнению лабораторных исследований.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индивидуальных вариантов оформления Центра (фасад, вывеска, элементы навигации)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Конференции и семинары для медицинского сообщества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продвижение в интернете (Яндекс,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Google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Отправка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клиенту на почту результатов лабораторных исследований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интерпретации полученных результатов клиент может обратиться к врачам-консультантам в Контакт-центр </a:t>
            </a:r>
            <a:r>
              <a:rPr lang="ru-RU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9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D822F-8CBB-46AC-AAFF-39ED393F4D4F}"/>
              </a:ext>
            </a:extLst>
          </p:cNvPr>
          <p:cNvSpPr txBox="1"/>
          <p:nvPr/>
        </p:nvSpPr>
        <p:spPr>
          <a:xfrm>
            <a:off x="566031" y="110999"/>
            <a:ext cx="86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Кобренд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>
            <a:off x="0" y="215028"/>
            <a:ext cx="356510" cy="370145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E551049-2B87-4CCD-A1E2-35615729C144}"/>
              </a:ext>
            </a:extLst>
          </p:cNvPr>
          <p:cNvSpPr/>
          <p:nvPr/>
        </p:nvSpPr>
        <p:spPr>
          <a:xfrm flipV="1">
            <a:off x="1223826" y="646754"/>
            <a:ext cx="9595786" cy="110576"/>
          </a:xfrm>
          <a:prstGeom prst="rect">
            <a:avLst/>
          </a:prstGeom>
          <a:solidFill>
            <a:srgbClr val="C7D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085" y="6491761"/>
            <a:ext cx="10141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КОНФИДЕНЦИАЛЬНО. Коммерческая тайна АО «ЛабКвест</a:t>
            </a:r>
            <a:r>
              <a:rPr lang="ru-RU" sz="800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». Эта </a:t>
            </a:r>
            <a:r>
              <a:rPr lang="ru-RU" sz="800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презентация и любые документы, приложенные к ней, содержат конфиденциальную информацию. Настоящим уведомляем Вас о том, что строго запрещено использование, копирование, распространение информации, содержащейся в настоящей презентации, а также осуществление любых иных действий по использованию содержащейся в ней  информации.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255" y="814582"/>
            <a:ext cx="11730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Необходимый состав сотрудников (возможные варианты):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Универсал - сотрудник выполняет функции администратора и медицинской сестры – при посменной работе 2 человека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Администраторы (это могут быть действующие сотрудники медицинского центра), Медицинские сестры (это могут быть действующие сотрудники медицинского центра). Количество зависит от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медицинский представитель (на усмотрение Партнера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Подбор персонала (при необходимости) проходит при участии Отдела персонала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согласование и обучение кандидатов – при участии Учебного Центра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который определяет квалификационные требования к администраторам и медицинским сестрам.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каждой категории сотрудников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предлагает эффективную схему мотивации и оплаты труда.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255" y="3718679"/>
            <a:ext cx="118197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персонала: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Первичное обучение персонала Центра осуществляется бесплатно на территории Учебного центра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или на территории Центра в соответствующем регионе. Обучению подлежат администраторы и медицинские сестры.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Текущее обучение (в процессе работы Центра), связанное с необходимостью введения новых стандартов в работе, нового ПО, новых тестов и пр., проводится Учебным центром удаленно с помощью видеоконференций, телефонной связи и интернета.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 формы повторного обучения во всех регионах, связанные с ротацией персонала, его низкой квалификацией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несдача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квалификационных экзаменов), являются платными.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о годности сотрудника к работе принимается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совместно с Партнером и Учебным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ЛабКвест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обеспечивает возможность консультирования сотрудников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текущим вопросам.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12280</TotalTime>
  <Words>2735</Words>
  <Application>Microsoft Office PowerPoint</Application>
  <PresentationFormat>Широкоэкранный</PresentationFormat>
  <Paragraphs>257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DINCyr-Bold</vt:lpstr>
      <vt:lpstr>MyriadPro-Regular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Егорова Виктория Викторовна</cp:lastModifiedBy>
  <cp:revision>1089</cp:revision>
  <cp:lastPrinted>2022-12-16T09:44:36Z</cp:lastPrinted>
  <dcterms:created xsi:type="dcterms:W3CDTF">2021-04-16T20:04:04Z</dcterms:created>
  <dcterms:modified xsi:type="dcterms:W3CDTF">2023-04-25T10:56:09Z</dcterms:modified>
</cp:coreProperties>
</file>